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9" r:id="rId3"/>
    <p:sldId id="258" r:id="rId4"/>
    <p:sldId id="260" r:id="rId5"/>
    <p:sldId id="261" r:id="rId6"/>
    <p:sldId id="310" r:id="rId7"/>
    <p:sldId id="309" r:id="rId8"/>
    <p:sldId id="262" r:id="rId9"/>
    <p:sldId id="311" r:id="rId10"/>
    <p:sldId id="312" r:id="rId11"/>
    <p:sldId id="313" r:id="rId12"/>
    <p:sldId id="263" r:id="rId13"/>
    <p:sldId id="332" r:id="rId14"/>
    <p:sldId id="314" r:id="rId15"/>
    <p:sldId id="315" r:id="rId16"/>
    <p:sldId id="316" r:id="rId17"/>
    <p:sldId id="317" r:id="rId18"/>
    <p:sldId id="318" r:id="rId19"/>
    <p:sldId id="323" r:id="rId20"/>
    <p:sldId id="321" r:id="rId21"/>
    <p:sldId id="324" r:id="rId22"/>
    <p:sldId id="325" r:id="rId23"/>
    <p:sldId id="335" r:id="rId24"/>
    <p:sldId id="326" r:id="rId25"/>
    <p:sldId id="327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Montserrat" panose="00000500000000000000" pitchFamily="2" charset="-52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  <a:srgbClr val="FF7E79"/>
    <a:srgbClr val="D4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B59529-5F85-4907-8E32-5916BF568B2D}">
  <a:tblStyle styleId="{EEB59529-5F85-4907-8E32-5916BF568B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22" autoAdjust="0"/>
  </p:normalViewPr>
  <p:slideViewPr>
    <p:cSldViewPr snapToGrid="0">
      <p:cViewPr varScale="1">
        <p:scale>
          <a:sx n="141" d="100"/>
          <a:sy n="141" d="100"/>
        </p:scale>
        <p:origin x="1066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11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2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71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69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90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8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825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73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0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933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295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26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4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836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0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fa94098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fa94098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9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8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21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3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Neural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Radiance </a:t>
            </a:r>
            <a:r>
              <a:rPr lang="en-US" dirty="0">
                <a:solidFill>
                  <a:schemeClr val="dk2"/>
                </a:solidFill>
              </a:rPr>
              <a:t>Fields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Aliaksandr Lemiasheuski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January 2024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CFCAA-A8CC-37B8-DBDC-BEFB2BE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91" y="1248915"/>
            <a:ext cx="3561523" cy="3238694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Scene Representation</a:t>
            </a: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713226" y="1036043"/>
            <a:ext cx="4064380" cy="61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dirty="0">
                <a:solidFill>
                  <a:schemeClr val="tx1"/>
                </a:solidFill>
              </a:rPr>
              <a:t>Continuous neural network (a continuous 5-dimensional vector function </a:t>
            </a:r>
            <a:r>
              <a:rPr lang="en-US" sz="1400" b="0" i="1" dirty="0">
                <a:solidFill>
                  <a:schemeClr val="tx1"/>
                </a:solidFill>
              </a:rPr>
              <a:t>F</a:t>
            </a:r>
            <a:r>
              <a:rPr lang="el-GR" sz="1400" b="0" i="1" baseline="-25000" dirty="0">
                <a:solidFill>
                  <a:schemeClr val="tx1"/>
                </a:solidFill>
              </a:rPr>
              <a:t>Θ</a:t>
            </a:r>
            <a:r>
              <a:rPr lang="en-US" sz="1400" b="0" dirty="0">
                <a:solidFill>
                  <a:schemeClr val="tx1"/>
                </a:solidFill>
              </a:rPr>
              <a:t>) is used as a volumetric scene representation</a:t>
            </a:r>
          </a:p>
        </p:txBody>
      </p:sp>
      <p:sp>
        <p:nvSpPr>
          <p:cNvPr id="7" name="Google Shape;463;p48">
            <a:extLst>
              <a:ext uri="{FF2B5EF4-FFF2-40B4-BE49-F238E27FC236}">
                <a16:creationId xmlns:a16="http://schemas.microsoft.com/office/drawing/2014/main" id="{5DE3FCBA-15BD-8487-4AE7-1C80FA30F778}"/>
              </a:ext>
            </a:extLst>
          </p:cNvPr>
          <p:cNvSpPr txBox="1">
            <a:spLocks/>
          </p:cNvSpPr>
          <p:nvPr/>
        </p:nvSpPr>
        <p:spPr>
          <a:xfrm>
            <a:off x="713226" y="2151798"/>
            <a:ext cx="4487425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l-GR" dirty="0"/>
              <a:t>F</a:t>
            </a:r>
            <a:r>
              <a:rPr lang="el-GR" baseline="-25000" dirty="0"/>
              <a:t>Θ</a:t>
            </a:r>
            <a:r>
              <a:rPr lang="el-GR" dirty="0"/>
              <a:t> : (x, d) → (c, σ) </a:t>
            </a:r>
            <a:endParaRPr lang="en-US" i="1" baseline="-25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1B4B9B-7B0A-6122-688D-1E713E27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010889"/>
              </p:ext>
            </p:extLst>
          </p:nvPr>
        </p:nvGraphicFramePr>
        <p:xfrm>
          <a:off x="713226" y="2702366"/>
          <a:ext cx="3924968" cy="1463040"/>
        </p:xfrm>
        <a:graphic>
          <a:graphicData uri="http://schemas.openxmlformats.org/drawingml/2006/table">
            <a:tbl>
              <a:tblPr firstRow="1" bandRow="1">
                <a:tableStyleId>{EEB59529-5F85-4907-8E32-5916BF568B2D}</a:tableStyleId>
              </a:tblPr>
              <a:tblGrid>
                <a:gridCol w="1513305">
                  <a:extLst>
                    <a:ext uri="{9D8B030D-6E8A-4147-A177-3AD203B41FA5}">
                      <a16:colId xmlns:a16="http://schemas.microsoft.com/office/drawing/2014/main" val="757140486"/>
                    </a:ext>
                  </a:extLst>
                </a:gridCol>
                <a:gridCol w="2411663">
                  <a:extLst>
                    <a:ext uri="{9D8B030D-6E8A-4147-A177-3AD203B41FA5}">
                      <a16:colId xmlns:a16="http://schemas.microsoft.com/office/drawing/2014/main" val="348340816"/>
                    </a:ext>
                  </a:extLst>
                </a:gridCol>
              </a:tblGrid>
              <a:tr h="177625">
                <a:tc>
                  <a:txBody>
                    <a:bodyPr/>
                    <a:lstStyle/>
                    <a:p>
                      <a:r>
                        <a:rPr lang="el-GR" sz="1800" b="1" i="0" u="none" strike="noStrike" cap="none" dirty="0">
                          <a:solidFill>
                            <a:schemeClr val="accent1"/>
                          </a:solidFill>
                          <a:sym typeface="Montserrat"/>
                        </a:rPr>
                        <a:t>x</a:t>
                      </a:r>
                      <a:r>
                        <a:rPr lang="en-US" dirty="0">
                          <a:latin typeface="Montserrat" panose="00000500000000000000" pitchFamily="2" charset="-52"/>
                        </a:rPr>
                        <a:t> = </a:t>
                      </a:r>
                      <a:r>
                        <a:rPr lang="en-US" i="1" dirty="0">
                          <a:latin typeface="Montserrat" panose="00000500000000000000" pitchFamily="2" charset="-52"/>
                        </a:rPr>
                        <a:t>(x, y, z)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52"/>
                        </a:rPr>
                        <a:t>3D location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816331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r>
                        <a:rPr lang="el-GR" sz="1800" b="1" i="0" u="none" strike="noStrike" cap="none" dirty="0">
                          <a:solidFill>
                            <a:schemeClr val="accent1"/>
                          </a:solidFill>
                          <a:sym typeface="Montserrat"/>
                        </a:rPr>
                        <a:t>d</a:t>
                      </a:r>
                      <a:r>
                        <a:rPr lang="en-US" dirty="0">
                          <a:latin typeface="Montserrat" panose="00000500000000000000" pitchFamily="2" charset="-52"/>
                        </a:rPr>
                        <a:t> = </a:t>
                      </a:r>
                      <a:r>
                        <a:rPr lang="el-GR" i="1" dirty="0">
                          <a:latin typeface="Montserrat" panose="00000500000000000000" pitchFamily="2" charset="-52"/>
                        </a:rPr>
                        <a:t>(θ, φ)</a:t>
                      </a:r>
                      <a:endParaRPr lang="en-US" i="1" dirty="0"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52"/>
                        </a:rPr>
                        <a:t>2D viewing direction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408303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r>
                        <a:rPr lang="el-GR" sz="1800" b="1" i="0" u="none" strike="noStrike" cap="none" dirty="0">
                          <a:solidFill>
                            <a:schemeClr val="accent1"/>
                          </a:solidFill>
                          <a:sym typeface="Montserrat"/>
                        </a:rPr>
                        <a:t>c</a:t>
                      </a:r>
                      <a:r>
                        <a:rPr lang="en-US" sz="1800" b="1" i="0" u="none" strike="noStrike" cap="none" dirty="0">
                          <a:solidFill>
                            <a:schemeClr val="accent1"/>
                          </a:solidFill>
                          <a:sym typeface="Montserrat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Montserrat" panose="00000500000000000000" pitchFamily="2" charset="-52"/>
                          <a:cs typeface="Arial"/>
                          <a:sym typeface="Montserrat"/>
                        </a:rPr>
                        <a:t>= </a:t>
                      </a:r>
                      <a:r>
                        <a:rPr lang="en-US" sz="1400" b="0" i="1" u="none" strike="noStrike" cap="none" dirty="0">
                          <a:solidFill>
                            <a:srgbClr val="000000"/>
                          </a:solidFill>
                          <a:latin typeface="Montserrat" panose="00000500000000000000" pitchFamily="2" charset="-52"/>
                          <a:cs typeface="Arial"/>
                          <a:sym typeface="Montserrat"/>
                        </a:rPr>
                        <a:t>(r, g, b)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52"/>
                        </a:rPr>
                        <a:t>view-dependent color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961404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r>
                        <a:rPr lang="el-GR" sz="1800" b="1" i="0" u="none" strike="noStrike" cap="none" dirty="0">
                          <a:solidFill>
                            <a:schemeClr val="accent1"/>
                          </a:solidFill>
                          <a:sym typeface="Montserrat"/>
                        </a:rPr>
                        <a:t>σ</a:t>
                      </a:r>
                      <a:endParaRPr lang="en-US" sz="1800" b="1" i="0" u="none" strike="noStrike" cap="none" dirty="0">
                        <a:solidFill>
                          <a:schemeClr val="accent1"/>
                        </a:solidFill>
                        <a:latin typeface="Montserrat"/>
                        <a:sym typeface="Montserra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" panose="00000500000000000000" pitchFamily="2" charset="-52"/>
                        </a:rPr>
                        <a:t>volume density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320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64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Scene Representation</a:t>
            </a:r>
            <a:endParaRPr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E3256D3-0401-BFAF-CFDD-EB792AB70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0774"/>
              </p:ext>
            </p:extLst>
          </p:nvPr>
        </p:nvGraphicFramePr>
        <p:xfrm>
          <a:off x="1377950" y="1609725"/>
          <a:ext cx="6388100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425400" imgH="1456920" progId="">
                  <p:embed/>
                </p:oleObj>
              </mc:Choice>
              <mc:Fallback>
                <p:oleObj r:id="rId3" imgW="3425400" imgH="1456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950" y="1609725"/>
                        <a:ext cx="6388100" cy="271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69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07BE99-45AA-4E13-E932-5F1E9271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69" y="1869432"/>
            <a:ext cx="5956968" cy="2736230"/>
          </a:xfrm>
          <a:prstGeom prst="rect">
            <a:avLst/>
          </a:prstGeom>
        </p:spPr>
      </p:pic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Generating View via Radiance Field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6397A-5D48-2B20-223D-00037727D331}"/>
              </a:ext>
            </a:extLst>
          </p:cNvPr>
          <p:cNvSpPr txBox="1"/>
          <p:nvPr/>
        </p:nvSpPr>
        <p:spPr>
          <a:xfrm>
            <a:off x="717799" y="1218836"/>
            <a:ext cx="68968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(a) Feeding location and viewing direction to the neural network</a:t>
            </a:r>
          </a:p>
          <a:p>
            <a:r>
              <a:rPr lang="en-US" dirty="0">
                <a:latin typeface="Montserrat" panose="00000500000000000000" pitchFamily="2" charset="-52"/>
              </a:rPr>
              <a:t>(b) Using volume rendering techniques* to composite these output values into an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F992B-1678-AD0B-6FDB-EDAABDEE9799}"/>
              </a:ext>
            </a:extLst>
          </p:cNvPr>
          <p:cNvSpPr txBox="1"/>
          <p:nvPr/>
        </p:nvSpPr>
        <p:spPr>
          <a:xfrm>
            <a:off x="717799" y="4675178"/>
            <a:ext cx="70144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Montserrat" panose="00000500000000000000" pitchFamily="2" charset="-52"/>
              </a:rPr>
              <a:t>* Ray Tracing Volume Density, </a:t>
            </a:r>
            <a:r>
              <a:rPr lang="en-US" sz="1000" dirty="0" err="1">
                <a:latin typeface="Montserrat" panose="00000500000000000000" pitchFamily="2" charset="-52"/>
              </a:rPr>
              <a:t>Kajiya</a:t>
            </a:r>
            <a:r>
              <a:rPr lang="en-US" sz="1000" dirty="0">
                <a:latin typeface="Montserrat" panose="00000500000000000000" pitchFamily="2" charset="-52"/>
              </a:rPr>
              <a:t> et al, SIGGRAPH 1984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Intro </a:t>
            </a:r>
            <a:r>
              <a:rPr lang="en-US" sz="1400" b="0" dirty="0"/>
              <a:t>by Matthew </a:t>
            </a:r>
            <a:r>
              <a:rPr lang="en-US" sz="1400" b="0" dirty="0" err="1"/>
              <a:t>Tancik</a:t>
            </a:r>
            <a:endParaRPr dirty="0"/>
          </a:p>
        </p:txBody>
      </p:sp>
      <p:pic>
        <p:nvPicPr>
          <p:cNvPr id="2" name="NeRF Neural Radiance Fields 720 Intro">
            <a:hlinkClick r:id="" action="ppaction://media"/>
            <a:extLst>
              <a:ext uri="{FF2B5EF4-FFF2-40B4-BE49-F238E27FC236}">
                <a16:creationId xmlns:a16="http://schemas.microsoft.com/office/drawing/2014/main" id="{5942A518-AB60-550A-5BAA-D00D763911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608" y="925547"/>
            <a:ext cx="6984583" cy="39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Input/output vectors, hidden layers,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skip connections, etc.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44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0D85D-0B6A-4215-A3E0-F8BB670A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84" y="2142343"/>
            <a:ext cx="6502400" cy="2678379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Architecture</a:t>
            </a: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717800" y="935963"/>
            <a:ext cx="7708199" cy="61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dirty="0">
                <a:solidFill>
                  <a:schemeClr val="tx1"/>
                </a:solidFill>
              </a:rPr>
              <a:t>NeRF method optimizes a deep fully-connected neural network without any convolutional layers (often referred to as a </a:t>
            </a:r>
            <a:r>
              <a:rPr lang="en-US" sz="1400" dirty="0">
                <a:solidFill>
                  <a:schemeClr val="tx1"/>
                </a:solidFill>
              </a:rPr>
              <a:t>multilayer perceptron</a:t>
            </a:r>
            <a:r>
              <a:rPr lang="en-US" sz="1400" b="0" dirty="0">
                <a:solidFill>
                  <a:schemeClr val="tx1"/>
                </a:solidFill>
              </a:rPr>
              <a:t> or </a:t>
            </a:r>
            <a:r>
              <a:rPr lang="en-US" sz="1400" dirty="0">
                <a:solidFill>
                  <a:schemeClr val="tx1"/>
                </a:solidFill>
              </a:rPr>
              <a:t>MLP</a:t>
            </a:r>
            <a:r>
              <a:rPr lang="en-US" sz="1400" b="0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1B4B9B-7B0A-6122-688D-1E713E27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59545"/>
              </p:ext>
            </p:extLst>
          </p:nvPr>
        </p:nvGraphicFramePr>
        <p:xfrm>
          <a:off x="717800" y="1593703"/>
          <a:ext cx="6061890" cy="1097280"/>
        </p:xfrm>
        <a:graphic>
          <a:graphicData uri="http://schemas.openxmlformats.org/drawingml/2006/table">
            <a:tbl>
              <a:tblPr firstRow="1" bandRow="1">
                <a:tableStyleId>{EEB59529-5F85-4907-8E32-5916BF568B2D}</a:tableStyleId>
              </a:tblPr>
              <a:tblGrid>
                <a:gridCol w="913588">
                  <a:extLst>
                    <a:ext uri="{9D8B030D-6E8A-4147-A177-3AD203B41FA5}">
                      <a16:colId xmlns:a16="http://schemas.microsoft.com/office/drawing/2014/main" val="757140486"/>
                    </a:ext>
                  </a:extLst>
                </a:gridCol>
                <a:gridCol w="5148302">
                  <a:extLst>
                    <a:ext uri="{9D8B030D-6E8A-4147-A177-3AD203B41FA5}">
                      <a16:colId xmlns:a16="http://schemas.microsoft.com/office/drawing/2014/main" val="348340816"/>
                    </a:ext>
                  </a:extLst>
                </a:gridCol>
              </a:tblGrid>
              <a:tr h="177625">
                <a:tc>
                  <a:txBody>
                    <a:bodyPr/>
                    <a:lstStyle/>
                    <a:p>
                      <a:r>
                        <a:rPr lang="el-GR" sz="1200" i="1" dirty="0">
                          <a:latin typeface="Montserrat" panose="00000500000000000000" pitchFamily="2" charset="-52"/>
                        </a:rPr>
                        <a:t>γ(</a:t>
                      </a:r>
                      <a:r>
                        <a:rPr lang="en-US" sz="1200" i="1" dirty="0">
                          <a:latin typeface="Montserrat" panose="00000500000000000000" pitchFamily="2" charset="-52"/>
                        </a:rPr>
                        <a:t>x)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position coordinate after position encoding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816331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r>
                        <a:rPr lang="el-GR" sz="1200" i="1" dirty="0">
                          <a:latin typeface="Montserrat" panose="00000500000000000000" pitchFamily="2" charset="-52"/>
                        </a:rPr>
                        <a:t>γ(</a:t>
                      </a:r>
                      <a:r>
                        <a:rPr lang="en-US" sz="1200" i="1" dirty="0">
                          <a:latin typeface="Montserrat" panose="00000500000000000000" pitchFamily="2" charset="-52"/>
                        </a:rPr>
                        <a:t>d) 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view direction after position encoding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408303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r>
                        <a:rPr lang="el-GR" sz="1200" b="0" i="1" u="none" strike="noStrike" cap="none" dirty="0">
                          <a:solidFill>
                            <a:srgbClr val="000000"/>
                          </a:solidFill>
                          <a:latin typeface="Montserrat" panose="00000500000000000000" pitchFamily="2" charset="-52"/>
                          <a:cs typeface="Arial"/>
                          <a:sym typeface="Montserrat"/>
                        </a:rPr>
                        <a:t>σ</a:t>
                      </a:r>
                      <a:endParaRPr lang="en-US" sz="1200" b="0" i="1" u="none" strike="noStrike" cap="none" dirty="0">
                        <a:solidFill>
                          <a:srgbClr val="000000"/>
                        </a:solidFill>
                        <a:latin typeface="Montserrat" panose="00000500000000000000" pitchFamily="2" charset="-52"/>
                        <a:cs typeface="Arial"/>
                        <a:sym typeface="Montserra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volume density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961404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1" u="none" strike="noStrike" cap="none" dirty="0">
                          <a:solidFill>
                            <a:srgbClr val="000000"/>
                          </a:solidFill>
                          <a:latin typeface="Montserrat" panose="00000500000000000000" pitchFamily="2" charset="-52"/>
                          <a:cs typeface="Arial"/>
                          <a:sym typeface="Montserrat"/>
                        </a:rPr>
                        <a:t>RGB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emitted color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320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68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0D85D-0B6A-4215-A3E0-F8BB670A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84" y="2142343"/>
            <a:ext cx="6502400" cy="2678379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Architecture</a:t>
            </a:r>
            <a:endParaRPr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1B4B9B-7B0A-6122-688D-1E713E27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98347"/>
              </p:ext>
            </p:extLst>
          </p:nvPr>
        </p:nvGraphicFramePr>
        <p:xfrm>
          <a:off x="792662" y="918443"/>
          <a:ext cx="6061890" cy="1920240"/>
        </p:xfrm>
        <a:graphic>
          <a:graphicData uri="http://schemas.openxmlformats.org/drawingml/2006/table">
            <a:tbl>
              <a:tblPr firstRow="1" bandRow="1">
                <a:tableStyleId>{EEB59529-5F85-4907-8E32-5916BF568B2D}</a:tableStyleId>
              </a:tblPr>
              <a:tblGrid>
                <a:gridCol w="661822">
                  <a:extLst>
                    <a:ext uri="{9D8B030D-6E8A-4147-A177-3AD203B41FA5}">
                      <a16:colId xmlns:a16="http://schemas.microsoft.com/office/drawing/2014/main" val="757140486"/>
                    </a:ext>
                  </a:extLst>
                </a:gridCol>
                <a:gridCol w="5400068">
                  <a:extLst>
                    <a:ext uri="{9D8B030D-6E8A-4147-A177-3AD203B41FA5}">
                      <a16:colId xmlns:a16="http://schemas.microsoft.com/office/drawing/2014/main" val="348340816"/>
                    </a:ext>
                  </a:extLst>
                </a:gridCol>
              </a:tblGrid>
              <a:tr h="177625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Montserrat" panose="00000500000000000000" pitchFamily="2" charset="-52"/>
                        </a:rPr>
                        <a:t>60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input vectors and their dimensions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816331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Montserrat" panose="00000500000000000000" pitchFamily="2" charset="-52"/>
                        </a:rPr>
                        <a:t>256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intermediate hidden layers and number of channel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36218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algn="ctr"/>
                      <a:endParaRPr lang="en-US" sz="1200" i="1" dirty="0">
                        <a:latin typeface="Montserrat" panose="00000500000000000000" pitchFamily="2" charset="-52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output vectors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408303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Montserrat" panose="00000500000000000000" pitchFamily="2" charset="-52"/>
                        </a:rPr>
                        <a:t>+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vector concatenation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719335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endParaRPr lang="en-US" sz="1200" b="0" i="1" u="none" strike="noStrike" cap="none" dirty="0">
                        <a:solidFill>
                          <a:srgbClr val="000000"/>
                        </a:solidFill>
                        <a:latin typeface="Montserrat" panose="00000500000000000000" pitchFamily="2" charset="-52"/>
                        <a:cs typeface="Arial"/>
                        <a:sym typeface="Montserra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layers with </a:t>
                      </a:r>
                      <a:r>
                        <a:rPr lang="en-US" sz="1200" dirty="0" err="1">
                          <a:latin typeface="Montserrat" panose="00000500000000000000" pitchFamily="2" charset="-52"/>
                        </a:rPr>
                        <a:t>ReLU</a:t>
                      </a:r>
                      <a:r>
                        <a:rPr lang="en-US" sz="1200" dirty="0">
                          <a:latin typeface="Montserrat" panose="00000500000000000000" pitchFamily="2" charset="-52"/>
                        </a:rPr>
                        <a:t> activation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961404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0" i="1" u="none" strike="noStrike" cap="none" dirty="0">
                        <a:solidFill>
                          <a:srgbClr val="000000"/>
                        </a:solidFill>
                        <a:latin typeface="Montserrat" panose="00000500000000000000" pitchFamily="2" charset="-52"/>
                        <a:cs typeface="Arial"/>
                        <a:sym typeface="Montserra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layers with no activation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3201263"/>
                  </a:ext>
                </a:extLst>
              </a:tr>
              <a:tr h="17762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200" b="0" i="1" u="none" strike="noStrike" cap="none" dirty="0">
                        <a:solidFill>
                          <a:srgbClr val="000000"/>
                        </a:solidFill>
                        <a:latin typeface="Montserrat" panose="00000500000000000000" pitchFamily="2" charset="-52"/>
                        <a:cs typeface="Arial"/>
                        <a:sym typeface="Montserra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ontserrat" panose="00000500000000000000" pitchFamily="2" charset="-52"/>
                        </a:rPr>
                        <a:t>layers with sigmoid activation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5154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D61007-C9AD-88A8-6912-FA00E9520D6A}"/>
              </a:ext>
            </a:extLst>
          </p:cNvPr>
          <p:cNvCxnSpPr/>
          <p:nvPr/>
        </p:nvCxnSpPr>
        <p:spPr>
          <a:xfrm>
            <a:off x="957179" y="2164398"/>
            <a:ext cx="32084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7830A-001F-D8E8-ED25-A0E5C5928B8B}"/>
              </a:ext>
            </a:extLst>
          </p:cNvPr>
          <p:cNvCxnSpPr/>
          <p:nvPr/>
        </p:nvCxnSpPr>
        <p:spPr>
          <a:xfrm>
            <a:off x="957179" y="2438617"/>
            <a:ext cx="320842" cy="0"/>
          </a:xfrm>
          <a:prstGeom prst="straightConnector1">
            <a:avLst/>
          </a:prstGeom>
          <a:ln>
            <a:solidFill>
              <a:srgbClr val="FF9300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85BBC-7621-B3A8-4E8F-1355DF88DBE9}"/>
              </a:ext>
            </a:extLst>
          </p:cNvPr>
          <p:cNvCxnSpPr/>
          <p:nvPr/>
        </p:nvCxnSpPr>
        <p:spPr>
          <a:xfrm>
            <a:off x="957179" y="2708443"/>
            <a:ext cx="32084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6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Volume rendering, emitted radiance</a:t>
            </a: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Volume Rendering with Radiance Fields</a:t>
            </a:r>
            <a:endParaRPr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970536E-35C0-F5F6-257C-BBB3AE839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306245"/>
              </p:ext>
            </p:extLst>
          </p:nvPr>
        </p:nvGraphicFramePr>
        <p:xfrm>
          <a:off x="4040667" y="1245943"/>
          <a:ext cx="4546036" cy="3027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500920" imgH="1666080" progId="">
                  <p:embed/>
                </p:oleObj>
              </mc:Choice>
              <mc:Fallback>
                <p:oleObj r:id="rId3" imgW="2500920" imgH="1666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0667" y="1245943"/>
                        <a:ext cx="4546036" cy="3027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240;p36">
            <a:extLst>
              <a:ext uri="{FF2B5EF4-FFF2-40B4-BE49-F238E27FC236}">
                <a16:creationId xmlns:a16="http://schemas.microsoft.com/office/drawing/2014/main" id="{BCC8D208-2D8F-FDFB-D490-85C71BAD67A5}"/>
              </a:ext>
            </a:extLst>
          </p:cNvPr>
          <p:cNvSpPr txBox="1">
            <a:spLocks/>
          </p:cNvSpPr>
          <p:nvPr/>
        </p:nvSpPr>
        <p:spPr>
          <a:xfrm>
            <a:off x="717800" y="1104574"/>
            <a:ext cx="5077007" cy="61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400" b="0" dirty="0">
                <a:solidFill>
                  <a:schemeClr val="tx1"/>
                </a:solidFill>
              </a:rPr>
              <a:t>Rendering model for </a:t>
            </a:r>
            <a:r>
              <a:rPr lang="pt-BR" sz="1400" b="0" dirty="0">
                <a:solidFill>
                  <a:schemeClr val="tx1"/>
                </a:solidFill>
              </a:rPr>
              <a:t>ray: </a:t>
            </a:r>
            <a:r>
              <a:rPr lang="pt-BR" sz="1400" b="0" i="1" dirty="0">
                <a:solidFill>
                  <a:schemeClr val="tx1"/>
                </a:solidFill>
              </a:rPr>
              <a:t>r(t) = o + td, t</a:t>
            </a:r>
            <a:r>
              <a:rPr lang="pt-BR" sz="1400" b="0" i="1" baseline="-25000" dirty="0">
                <a:solidFill>
                  <a:schemeClr val="tx1"/>
                </a:solidFill>
              </a:rPr>
              <a:t>f</a:t>
            </a:r>
            <a:r>
              <a:rPr lang="pt-BR" sz="1400" b="0" i="1" dirty="0">
                <a:solidFill>
                  <a:schemeClr val="tx1"/>
                </a:solidFill>
              </a:rPr>
              <a:t> ≤ t ≤ t</a:t>
            </a:r>
            <a:r>
              <a:rPr lang="pt-BR" sz="1400" b="0" i="1" baseline="-25000" dirty="0">
                <a:solidFill>
                  <a:schemeClr val="tx1"/>
                </a:solidFill>
              </a:rPr>
              <a:t>n</a:t>
            </a:r>
            <a:r>
              <a:rPr lang="pt-BR" sz="1400" b="0" dirty="0">
                <a:solidFill>
                  <a:schemeClr val="tx1"/>
                </a:solidFill>
              </a:rPr>
              <a:t> </a:t>
            </a:r>
            <a:endParaRPr lang="en-US" sz="14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31295-7372-ED7D-DA82-8481D5C68DE8}"/>
                  </a:ext>
                </a:extLst>
              </p:cNvPr>
              <p:cNvSpPr txBox="1"/>
              <p:nvPr/>
            </p:nvSpPr>
            <p:spPr>
              <a:xfrm>
                <a:off x="949469" y="1576161"/>
                <a:ext cx="2859529" cy="481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i="1" dirty="0">
                              <a:latin typeface="Montserrat" panose="00000500000000000000" pitchFamily="2" charset="-52"/>
                              <a:sym typeface="Montserrat"/>
                            </a:rPr>
                            <m:t>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31295-7372-ED7D-DA82-8481D5C6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9" y="1576161"/>
                <a:ext cx="2859529" cy="481607"/>
              </a:xfrm>
              <a:prstGeom prst="rect">
                <a:avLst/>
              </a:prstGeom>
              <a:blipFill>
                <a:blip r:embed="rId5"/>
                <a:stretch>
                  <a:fillRect t="-1266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40;p36">
            <a:extLst>
              <a:ext uri="{FF2B5EF4-FFF2-40B4-BE49-F238E27FC236}">
                <a16:creationId xmlns:a16="http://schemas.microsoft.com/office/drawing/2014/main" id="{13FBB060-DAA8-6D70-ECA0-33CDA365AA4A}"/>
              </a:ext>
            </a:extLst>
          </p:cNvPr>
          <p:cNvSpPr txBox="1">
            <a:spLocks/>
          </p:cNvSpPr>
          <p:nvPr/>
        </p:nvSpPr>
        <p:spPr>
          <a:xfrm>
            <a:off x="717799" y="2265177"/>
            <a:ext cx="5077007" cy="61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400" b="0" dirty="0">
                <a:solidFill>
                  <a:schemeClr val="tx1"/>
                </a:solidFill>
              </a:rPr>
              <a:t>How much light is blocked earlier along the ray: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9AE30E-A656-5A3A-8F4C-83C49246F07F}"/>
                  </a:ext>
                </a:extLst>
              </p:cNvPr>
              <p:cNvSpPr txBox="1"/>
              <p:nvPr/>
            </p:nvSpPr>
            <p:spPr>
              <a:xfrm>
                <a:off x="949469" y="2754929"/>
                <a:ext cx="2859529" cy="481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 i="1" dirty="0">
                              <a:latin typeface="Montserrat" panose="00000500000000000000" pitchFamily="2" charset="-52"/>
                              <a:sym typeface="Montserrat"/>
                            </a:rPr>
                            <m:t>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sym typeface="Montserrat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9AE30E-A656-5A3A-8F4C-83C49246F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9" y="2754929"/>
                <a:ext cx="2859529" cy="481607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8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2175133-981D-2E0F-61CC-2968A512B6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362527"/>
              </p:ext>
            </p:extLst>
          </p:nvPr>
        </p:nvGraphicFramePr>
        <p:xfrm>
          <a:off x="4356661" y="925647"/>
          <a:ext cx="4301008" cy="3905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98320" imgH="2177640" progId="">
                  <p:embed/>
                </p:oleObj>
              </mc:Choice>
              <mc:Fallback>
                <p:oleObj r:id="rId3" imgW="2398320" imgH="2177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661" y="925647"/>
                        <a:ext cx="4301008" cy="3905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Volume Rendering with Radiance Fields</a:t>
            </a:r>
            <a:endParaRPr dirty="0"/>
          </a:p>
        </p:txBody>
      </p:sp>
      <p:sp>
        <p:nvSpPr>
          <p:cNvPr id="11" name="Google Shape;240;p36">
            <a:extLst>
              <a:ext uri="{FF2B5EF4-FFF2-40B4-BE49-F238E27FC236}">
                <a16:creationId xmlns:a16="http://schemas.microsoft.com/office/drawing/2014/main" id="{BCC8D208-2D8F-FDFB-D490-85C71BAD67A5}"/>
              </a:ext>
            </a:extLst>
          </p:cNvPr>
          <p:cNvSpPr txBox="1">
            <a:spLocks/>
          </p:cNvSpPr>
          <p:nvPr/>
        </p:nvSpPr>
        <p:spPr>
          <a:xfrm>
            <a:off x="717800" y="1104574"/>
            <a:ext cx="5077007" cy="61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400" b="0" dirty="0">
                <a:solidFill>
                  <a:schemeClr val="tx1"/>
                </a:solidFill>
              </a:rPr>
              <a:t>Rendering model for </a:t>
            </a:r>
            <a:r>
              <a:rPr lang="pt-BR" sz="1400" b="0" dirty="0">
                <a:solidFill>
                  <a:schemeClr val="tx1"/>
                </a:solidFill>
              </a:rPr>
              <a:t>ray: </a:t>
            </a:r>
            <a:r>
              <a:rPr lang="pt-BR" sz="1400" b="0" i="1" dirty="0">
                <a:solidFill>
                  <a:schemeClr val="tx1"/>
                </a:solidFill>
              </a:rPr>
              <a:t>r(t) = o + td, t</a:t>
            </a:r>
            <a:r>
              <a:rPr lang="pt-BR" sz="1400" b="0" i="1" baseline="-25000" dirty="0">
                <a:solidFill>
                  <a:schemeClr val="tx1"/>
                </a:solidFill>
              </a:rPr>
              <a:t>1</a:t>
            </a:r>
            <a:r>
              <a:rPr lang="pt-BR" sz="1400" b="0" i="1" dirty="0">
                <a:solidFill>
                  <a:schemeClr val="tx1"/>
                </a:solidFill>
              </a:rPr>
              <a:t> ≤ t ≤ t</a:t>
            </a:r>
            <a:r>
              <a:rPr lang="pt-BR" sz="1400" b="0" i="1" baseline="-25000" dirty="0">
                <a:solidFill>
                  <a:schemeClr val="tx1"/>
                </a:solidFill>
              </a:rPr>
              <a:t>n</a:t>
            </a:r>
            <a:r>
              <a:rPr lang="pt-BR" sz="1400" b="0" dirty="0">
                <a:solidFill>
                  <a:schemeClr val="tx1"/>
                </a:solidFill>
              </a:rPr>
              <a:t> </a:t>
            </a:r>
            <a:endParaRPr lang="en-US" sz="14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31295-7372-ED7D-DA82-8481D5C68DE8}"/>
                  </a:ext>
                </a:extLst>
              </p:cNvPr>
              <p:cNvSpPr txBox="1"/>
              <p:nvPr/>
            </p:nvSpPr>
            <p:spPr>
              <a:xfrm>
                <a:off x="949469" y="1505478"/>
                <a:ext cx="4439539" cy="605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l-GR" i="1" dirty="0" smtClean="0">
                                          <a:latin typeface="Montserrat" panose="00000500000000000000" pitchFamily="2" charset="-52"/>
                                          <a:sym typeface="Montserrat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B31295-7372-ED7D-DA82-8481D5C6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9" y="1505478"/>
                <a:ext cx="4439539" cy="605807"/>
              </a:xfrm>
              <a:prstGeom prst="rect">
                <a:avLst/>
              </a:prstGeom>
              <a:blipFill>
                <a:blip r:embed="rId5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40;p36">
            <a:extLst>
              <a:ext uri="{FF2B5EF4-FFF2-40B4-BE49-F238E27FC236}">
                <a16:creationId xmlns:a16="http://schemas.microsoft.com/office/drawing/2014/main" id="{13FBB060-DAA8-6D70-ECA0-33CDA365AA4A}"/>
              </a:ext>
            </a:extLst>
          </p:cNvPr>
          <p:cNvSpPr txBox="1">
            <a:spLocks/>
          </p:cNvSpPr>
          <p:nvPr/>
        </p:nvSpPr>
        <p:spPr>
          <a:xfrm>
            <a:off x="717799" y="2265177"/>
            <a:ext cx="5077007" cy="61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400" b="0" dirty="0">
                <a:solidFill>
                  <a:schemeClr val="tx1"/>
                </a:solidFill>
              </a:rPr>
              <a:t>How much light is blocked before reaching the segment: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2A1DC-D2A8-F00C-CA25-E38FF61185C2}"/>
                  </a:ext>
                </a:extLst>
              </p:cNvPr>
              <p:cNvSpPr txBox="1"/>
              <p:nvPr/>
            </p:nvSpPr>
            <p:spPr>
              <a:xfrm>
                <a:off x="949469" y="2829013"/>
                <a:ext cx="2381870" cy="637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i="1" dirty="0">
                                      <a:latin typeface="Montserrat" panose="00000500000000000000" pitchFamily="2" charset="-52"/>
                                      <a:sym typeface="Montserrat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2A1DC-D2A8-F00C-CA25-E38FF6118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9" y="2829013"/>
                <a:ext cx="2381870" cy="637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40;p36">
            <a:extLst>
              <a:ext uri="{FF2B5EF4-FFF2-40B4-BE49-F238E27FC236}">
                <a16:creationId xmlns:a16="http://schemas.microsoft.com/office/drawing/2014/main" id="{F9A5E21C-C4B7-5712-0EC0-91580B93565D}"/>
              </a:ext>
            </a:extLst>
          </p:cNvPr>
          <p:cNvSpPr txBox="1">
            <a:spLocks/>
          </p:cNvSpPr>
          <p:nvPr/>
        </p:nvSpPr>
        <p:spPr>
          <a:xfrm>
            <a:off x="717799" y="3552400"/>
            <a:ext cx="5077007" cy="61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400" b="0" dirty="0">
                <a:solidFill>
                  <a:schemeClr val="tx1"/>
                </a:solidFill>
              </a:rPr>
              <a:t>Amount of light emitted by the </a:t>
            </a:r>
            <a:br>
              <a:rPr lang="en-US" sz="1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segment: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1BBFB-E9F9-5C2B-B038-A217E4C74BBC}"/>
                  </a:ext>
                </a:extLst>
              </p:cNvPr>
              <p:cNvSpPr txBox="1"/>
              <p:nvPr/>
            </p:nvSpPr>
            <p:spPr>
              <a:xfrm>
                <a:off x="949469" y="4170299"/>
                <a:ext cx="1423338" cy="225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1 −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i="1" dirty="0">
                                  <a:latin typeface="Montserrat" panose="00000500000000000000" pitchFamily="2" charset="-52"/>
                                  <a:sym typeface="Montserrat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1BBFB-E9F9-5C2B-B038-A217E4C7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69" y="4170299"/>
                <a:ext cx="1423338" cy="225703"/>
              </a:xfrm>
              <a:prstGeom prst="rect">
                <a:avLst/>
              </a:prstGeom>
              <a:blipFill>
                <a:blip r:embed="rId7"/>
                <a:stretch>
                  <a:fillRect l="-3433" t="-270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97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156524" y="158750"/>
            <a:ext cx="5392193" cy="1680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dirty="0"/>
              <a:t>based on paper</a:t>
            </a:r>
            <a:br>
              <a:rPr lang="en-US" dirty="0"/>
            </a:br>
            <a:r>
              <a:rPr lang="en-US" dirty="0"/>
              <a:t>NeRF: Representing Scenes As Neural Radiance Fields For View Synthesis, </a:t>
            </a:r>
            <a:r>
              <a:rPr lang="en-US" sz="1600" b="0" i="1" dirty="0"/>
              <a:t>ECCV 2020</a:t>
            </a:r>
            <a:endParaRPr b="0" i="1" dirty="0"/>
          </a:p>
        </p:txBody>
      </p:sp>
      <p:sp>
        <p:nvSpPr>
          <p:cNvPr id="216" name="Google Shape;216;p33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Placeholder 96">
            <a:extLst>
              <a:ext uri="{FF2B5EF4-FFF2-40B4-BE49-F238E27FC236}">
                <a16:creationId xmlns:a16="http://schemas.microsoft.com/office/drawing/2014/main" id="{CE976210-CCA6-9ADE-8CD7-C816FEA213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6381" y="2005950"/>
            <a:ext cx="928187" cy="928187"/>
          </a:xfrm>
          <a:prstGeom prst="rect">
            <a:avLst/>
          </a:prstGeom>
        </p:spPr>
      </p:pic>
      <p:pic>
        <p:nvPicPr>
          <p:cNvPr id="5" name="Picture Placeholder 9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828246A-9DD2-A0A8-881C-A20A6728C4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72495" y="2005950"/>
            <a:ext cx="928187" cy="928187"/>
          </a:xfrm>
          <a:prstGeom prst="rect">
            <a:avLst/>
          </a:prstGeom>
        </p:spPr>
      </p:pic>
      <p:pic>
        <p:nvPicPr>
          <p:cNvPr id="6" name="Picture Placeholder 100" descr="A person wearing sunglasses and a scarf sitting in a rocky area&#10;&#10;Description automatically generated">
            <a:extLst>
              <a:ext uri="{FF2B5EF4-FFF2-40B4-BE49-F238E27FC236}">
                <a16:creationId xmlns:a16="http://schemas.microsoft.com/office/drawing/2014/main" id="{CCAE085F-D959-B876-1511-9BBB4DE9BF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1669" y="2005950"/>
            <a:ext cx="928187" cy="928187"/>
          </a:xfrm>
          <a:prstGeom prst="rect">
            <a:avLst/>
          </a:prstGeom>
        </p:spPr>
      </p:pic>
      <p:pic>
        <p:nvPicPr>
          <p:cNvPr id="7" name="Picture Placeholder 102" descr="A person with glasses smiling&#10;&#10;Description automatically generated">
            <a:extLst>
              <a:ext uri="{FF2B5EF4-FFF2-40B4-BE49-F238E27FC236}">
                <a16:creationId xmlns:a16="http://schemas.microsoft.com/office/drawing/2014/main" id="{FBB47035-D78D-3B67-57C6-0EC7E56414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96381" y="3532428"/>
            <a:ext cx="928187" cy="928187"/>
          </a:xfrm>
          <a:prstGeom prst="rect">
            <a:avLst/>
          </a:prstGeom>
        </p:spPr>
      </p:pic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452A4C8D-AAAA-29A5-C215-976719BA9488}"/>
              </a:ext>
            </a:extLst>
          </p:cNvPr>
          <p:cNvSpPr txBox="1">
            <a:spLocks/>
          </p:cNvSpPr>
          <p:nvPr/>
        </p:nvSpPr>
        <p:spPr>
          <a:xfrm>
            <a:off x="803221" y="4432234"/>
            <a:ext cx="2114507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</a:rPr>
              <a:t>Jonathan T. Barron</a:t>
            </a:r>
          </a:p>
        </p:txBody>
      </p:sp>
      <p:pic>
        <p:nvPicPr>
          <p:cNvPr id="9" name="Picture Placeholder 10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62C45F9-1E70-9D8A-9FF7-053A6FAFC3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1669" y="3532428"/>
            <a:ext cx="928187" cy="928187"/>
          </a:xfrm>
          <a:prstGeom prst="rect">
            <a:avLst/>
          </a:prstGeom>
        </p:spPr>
      </p:pic>
      <p:sp>
        <p:nvSpPr>
          <p:cNvPr id="10" name="Text Placeholder 89">
            <a:extLst>
              <a:ext uri="{FF2B5EF4-FFF2-40B4-BE49-F238E27FC236}">
                <a16:creationId xmlns:a16="http://schemas.microsoft.com/office/drawing/2014/main" id="{2A70A888-4948-9B4E-F8D3-40982D92A33A}"/>
              </a:ext>
            </a:extLst>
          </p:cNvPr>
          <p:cNvSpPr txBox="1">
            <a:spLocks/>
          </p:cNvSpPr>
          <p:nvPr/>
        </p:nvSpPr>
        <p:spPr>
          <a:xfrm>
            <a:off x="5464643" y="4446916"/>
            <a:ext cx="922238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</a:rPr>
              <a:t>Ren Ng</a:t>
            </a:r>
          </a:p>
        </p:txBody>
      </p:sp>
      <p:sp>
        <p:nvSpPr>
          <p:cNvPr id="11" name="Text Placeholder 93">
            <a:extLst>
              <a:ext uri="{FF2B5EF4-FFF2-40B4-BE49-F238E27FC236}">
                <a16:creationId xmlns:a16="http://schemas.microsoft.com/office/drawing/2014/main" id="{3EBF16E4-4C0B-9311-C0C4-7AD31F52D67E}"/>
              </a:ext>
            </a:extLst>
          </p:cNvPr>
          <p:cNvSpPr txBox="1">
            <a:spLocks/>
          </p:cNvSpPr>
          <p:nvPr/>
        </p:nvSpPr>
        <p:spPr>
          <a:xfrm>
            <a:off x="5331328" y="4641689"/>
            <a:ext cx="1188869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UC Berkeley</a:t>
            </a:r>
          </a:p>
        </p:txBody>
      </p:sp>
      <p:sp>
        <p:nvSpPr>
          <p:cNvPr id="12" name="Text Placeholder 108">
            <a:extLst>
              <a:ext uri="{FF2B5EF4-FFF2-40B4-BE49-F238E27FC236}">
                <a16:creationId xmlns:a16="http://schemas.microsoft.com/office/drawing/2014/main" id="{337153C4-F93D-91CF-4B12-51A6DF0DBDF2}"/>
              </a:ext>
            </a:extLst>
          </p:cNvPr>
          <p:cNvSpPr txBox="1">
            <a:spLocks/>
          </p:cNvSpPr>
          <p:nvPr/>
        </p:nvSpPr>
        <p:spPr>
          <a:xfrm>
            <a:off x="821733" y="2883930"/>
            <a:ext cx="1911407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2400" indent="0" algn="ctr">
              <a:buNone/>
            </a:pPr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</a:rPr>
              <a:t>Ben Mildenhall</a:t>
            </a:r>
          </a:p>
        </p:txBody>
      </p:sp>
      <p:sp>
        <p:nvSpPr>
          <p:cNvPr id="13" name="Text Placeholder 110">
            <a:extLst>
              <a:ext uri="{FF2B5EF4-FFF2-40B4-BE49-F238E27FC236}">
                <a16:creationId xmlns:a16="http://schemas.microsoft.com/office/drawing/2014/main" id="{E3CF5ACA-A3FA-4DA4-D3B8-03CB5A715D93}"/>
              </a:ext>
            </a:extLst>
          </p:cNvPr>
          <p:cNvSpPr txBox="1">
            <a:spLocks/>
          </p:cNvSpPr>
          <p:nvPr/>
        </p:nvSpPr>
        <p:spPr>
          <a:xfrm>
            <a:off x="1209599" y="3066003"/>
            <a:ext cx="1301751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UC Berkeley</a:t>
            </a:r>
          </a:p>
        </p:txBody>
      </p:sp>
      <p:sp>
        <p:nvSpPr>
          <p:cNvPr id="14" name="Text Placeholder 112">
            <a:extLst>
              <a:ext uri="{FF2B5EF4-FFF2-40B4-BE49-F238E27FC236}">
                <a16:creationId xmlns:a16="http://schemas.microsoft.com/office/drawing/2014/main" id="{3882C0FE-C6D9-777D-603F-0E896630A337}"/>
              </a:ext>
            </a:extLst>
          </p:cNvPr>
          <p:cNvSpPr txBox="1">
            <a:spLocks/>
          </p:cNvSpPr>
          <p:nvPr/>
        </p:nvSpPr>
        <p:spPr>
          <a:xfrm>
            <a:off x="2807401" y="2883930"/>
            <a:ext cx="2129737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buClr>
                <a:schemeClr val="dk2"/>
              </a:buClr>
              <a:buSzPts val="1200"/>
            </a:pPr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  <a:sym typeface="Montserrat"/>
              </a:rPr>
              <a:t>Pratul P. Srinivasan</a:t>
            </a:r>
          </a:p>
        </p:txBody>
      </p:sp>
      <p:sp>
        <p:nvSpPr>
          <p:cNvPr id="15" name="Text Placeholder 114">
            <a:extLst>
              <a:ext uri="{FF2B5EF4-FFF2-40B4-BE49-F238E27FC236}">
                <a16:creationId xmlns:a16="http://schemas.microsoft.com/office/drawing/2014/main" id="{C0A53A0C-2201-8EE1-AC3E-0BB76B5619B3}"/>
              </a:ext>
            </a:extLst>
          </p:cNvPr>
          <p:cNvSpPr txBox="1">
            <a:spLocks/>
          </p:cNvSpPr>
          <p:nvPr/>
        </p:nvSpPr>
        <p:spPr>
          <a:xfrm>
            <a:off x="3403188" y="3066003"/>
            <a:ext cx="1066800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UC Berkeley</a:t>
            </a:r>
          </a:p>
        </p:txBody>
      </p:sp>
      <p:sp>
        <p:nvSpPr>
          <p:cNvPr id="16" name="Text Placeholder 116">
            <a:extLst>
              <a:ext uri="{FF2B5EF4-FFF2-40B4-BE49-F238E27FC236}">
                <a16:creationId xmlns:a16="http://schemas.microsoft.com/office/drawing/2014/main" id="{12D1B797-1C32-8558-9B26-9D3F5F4945D5}"/>
              </a:ext>
            </a:extLst>
          </p:cNvPr>
          <p:cNvSpPr txBox="1">
            <a:spLocks/>
          </p:cNvSpPr>
          <p:nvPr/>
        </p:nvSpPr>
        <p:spPr>
          <a:xfrm>
            <a:off x="4969249" y="2897821"/>
            <a:ext cx="1762876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ctr">
              <a:buClr>
                <a:schemeClr val="dk2"/>
              </a:buClr>
              <a:buSzPts val="1200"/>
            </a:pPr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</a:rPr>
              <a:t>Matthew Tancik</a:t>
            </a:r>
          </a:p>
        </p:txBody>
      </p:sp>
      <p:sp>
        <p:nvSpPr>
          <p:cNvPr id="17" name="Text Placeholder 118">
            <a:extLst>
              <a:ext uri="{FF2B5EF4-FFF2-40B4-BE49-F238E27FC236}">
                <a16:creationId xmlns:a16="http://schemas.microsoft.com/office/drawing/2014/main" id="{ABC633E8-5947-A925-052D-BCC35CE12C2C}"/>
              </a:ext>
            </a:extLst>
          </p:cNvPr>
          <p:cNvSpPr txBox="1">
            <a:spLocks/>
          </p:cNvSpPr>
          <p:nvPr/>
        </p:nvSpPr>
        <p:spPr>
          <a:xfrm>
            <a:off x="5261478" y="3066003"/>
            <a:ext cx="1328569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UC Berkeley</a:t>
            </a:r>
          </a:p>
        </p:txBody>
      </p:sp>
      <p:sp>
        <p:nvSpPr>
          <p:cNvPr id="18" name="Text Placeholder 91">
            <a:extLst>
              <a:ext uri="{FF2B5EF4-FFF2-40B4-BE49-F238E27FC236}">
                <a16:creationId xmlns:a16="http://schemas.microsoft.com/office/drawing/2014/main" id="{046DE50A-1B17-B0A4-38FB-B710255DFA09}"/>
              </a:ext>
            </a:extLst>
          </p:cNvPr>
          <p:cNvSpPr txBox="1">
            <a:spLocks/>
          </p:cNvSpPr>
          <p:nvPr/>
        </p:nvSpPr>
        <p:spPr>
          <a:xfrm>
            <a:off x="1219726" y="4627007"/>
            <a:ext cx="1281497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Google Research</a:t>
            </a:r>
          </a:p>
        </p:txBody>
      </p:sp>
      <p:pic>
        <p:nvPicPr>
          <p:cNvPr id="19" name="Picture Placeholder 104" descr="A person with mustache wearing glasses&#10;&#10;Description automatically generated">
            <a:extLst>
              <a:ext uri="{FF2B5EF4-FFF2-40B4-BE49-F238E27FC236}">
                <a16:creationId xmlns:a16="http://schemas.microsoft.com/office/drawing/2014/main" id="{735C30B9-BE53-A540-295E-3C611B0E5F4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72495" y="3532428"/>
            <a:ext cx="928187" cy="928187"/>
          </a:xfrm>
          <a:prstGeom prst="rect">
            <a:avLst/>
          </a:prstGeom>
        </p:spPr>
      </p:pic>
      <p:sp>
        <p:nvSpPr>
          <p:cNvPr id="20" name="Text Placeholder 88">
            <a:extLst>
              <a:ext uri="{FF2B5EF4-FFF2-40B4-BE49-F238E27FC236}">
                <a16:creationId xmlns:a16="http://schemas.microsoft.com/office/drawing/2014/main" id="{D3D2E964-F72E-2211-B5FB-E629974BCAE6}"/>
              </a:ext>
            </a:extLst>
          </p:cNvPr>
          <p:cNvSpPr txBox="1">
            <a:spLocks/>
          </p:cNvSpPr>
          <p:nvPr/>
        </p:nvSpPr>
        <p:spPr>
          <a:xfrm>
            <a:off x="3022506" y="4446916"/>
            <a:ext cx="1828165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cap="all" dirty="0">
                <a:solidFill>
                  <a:schemeClr val="tx1"/>
                </a:solidFill>
                <a:latin typeface="Montserrat" panose="00000500000000000000" pitchFamily="2" charset="-52"/>
              </a:rPr>
              <a:t>Ravi Ramamoorthi</a:t>
            </a:r>
          </a:p>
        </p:txBody>
      </p:sp>
      <p:sp>
        <p:nvSpPr>
          <p:cNvPr id="21" name="Text Placeholder 92">
            <a:extLst>
              <a:ext uri="{FF2B5EF4-FFF2-40B4-BE49-F238E27FC236}">
                <a16:creationId xmlns:a16="http://schemas.microsoft.com/office/drawing/2014/main" id="{0ECB126A-967C-8027-DC24-45F635DA0A61}"/>
              </a:ext>
            </a:extLst>
          </p:cNvPr>
          <p:cNvSpPr txBox="1">
            <a:spLocks/>
          </p:cNvSpPr>
          <p:nvPr/>
        </p:nvSpPr>
        <p:spPr>
          <a:xfrm>
            <a:off x="3342154" y="4641689"/>
            <a:ext cx="1188869" cy="34306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UC San Diego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View-dependent Emitted Radiance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6520E-4563-34D8-2C51-CAB6FECD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21" y="1815337"/>
            <a:ext cx="7299158" cy="22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Quality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Positional encoding, hierarchical sampling, implementation details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00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Positional Encoding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A9DD8-4B75-1A96-ACC7-61931539C4B5}"/>
              </a:ext>
            </a:extLst>
          </p:cNvPr>
          <p:cNvSpPr txBox="1"/>
          <p:nvPr/>
        </p:nvSpPr>
        <p:spPr>
          <a:xfrm>
            <a:off x="865703" y="1061785"/>
            <a:ext cx="7888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+ The input is mapped to high dimensional space before being sent into the network </a:t>
            </a:r>
          </a:p>
          <a:p>
            <a:r>
              <a:rPr lang="en-US" dirty="0">
                <a:latin typeface="Montserrat" panose="00000500000000000000" pitchFamily="2" charset="-52"/>
              </a:rPr>
              <a:t>+ This makes the network more adaptable to high frequency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B8ED2-C55A-66C2-E612-0FD8DA9AF3D6}"/>
                  </a:ext>
                </a:extLst>
              </p:cNvPr>
              <p:cNvSpPr txBox="1"/>
              <p:nvPr/>
            </p:nvSpPr>
            <p:spPr>
              <a:xfrm>
                <a:off x="1084835" y="1736819"/>
                <a:ext cx="56622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…, 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B8ED2-C55A-66C2-E612-0FD8DA9A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35" y="1736819"/>
                <a:ext cx="5662247" cy="215444"/>
              </a:xfrm>
              <a:prstGeom prst="rect">
                <a:avLst/>
              </a:prstGeom>
              <a:blipFill>
                <a:blip r:embed="rId3"/>
                <a:stretch>
                  <a:fillRect l="-118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4D07E9F6-861B-A2A8-5E22-561C7812E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04" y="2194144"/>
            <a:ext cx="7259128" cy="25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8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Positional Encoding</a:t>
            </a:r>
            <a:endParaRPr dirty="0"/>
          </a:p>
        </p:txBody>
      </p:sp>
      <p:pic>
        <p:nvPicPr>
          <p:cNvPr id="2" name="lion_none_gauss_v1">
            <a:hlinkClick r:id="" action="ppaction://media"/>
            <a:extLst>
              <a:ext uri="{FF2B5EF4-FFF2-40B4-BE49-F238E27FC236}">
                <a16:creationId xmlns:a16="http://schemas.microsoft.com/office/drawing/2014/main" id="{20AD2807-A288-D61D-F89F-E4D967AC0B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73" y="1356848"/>
            <a:ext cx="8122853" cy="24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Hierarchical Volume Sampling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B14C6-D45F-3DB5-E1F5-F512F8B51ACF}"/>
              </a:ext>
            </a:extLst>
          </p:cNvPr>
          <p:cNvSpPr txBox="1"/>
          <p:nvPr/>
        </p:nvSpPr>
        <p:spPr>
          <a:xfrm>
            <a:off x="717800" y="1030875"/>
            <a:ext cx="7867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+ Two networks are optimized: one “coarse” and one “ﬁne”</a:t>
            </a:r>
          </a:p>
          <a:p>
            <a:r>
              <a:rPr lang="en-US" dirty="0">
                <a:latin typeface="Montserrat" panose="00000500000000000000" pitchFamily="2" charset="-52"/>
              </a:rPr>
              <a:t>+ The output of the coarse network is used to adjust the sampling for the ﬁne network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948F4F7-E953-03CE-4C7D-17ADA7FA4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438203"/>
              </p:ext>
            </p:extLst>
          </p:nvPr>
        </p:nvGraphicFramePr>
        <p:xfrm>
          <a:off x="2958405" y="2071194"/>
          <a:ext cx="3227190" cy="228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16480" imgH="1856520" progId="">
                  <p:embed/>
                </p:oleObj>
              </mc:Choice>
              <mc:Fallback>
                <p:oleObj r:id="rId3" imgW="2616480" imgH="1856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8405" y="2071194"/>
                        <a:ext cx="3227190" cy="228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82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Details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2A9DD8-4B75-1A96-ACC7-61931539C4B5}"/>
                  </a:ext>
                </a:extLst>
              </p:cNvPr>
              <p:cNvSpPr txBox="1"/>
              <p:nvPr/>
            </p:nvSpPr>
            <p:spPr>
              <a:xfrm>
                <a:off x="865703" y="1061785"/>
                <a:ext cx="788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ntserrat" panose="00000500000000000000" pitchFamily="2" charset="-52"/>
                  </a:rPr>
                  <a:t>+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: Our loss is simply the total squared error between the rendered and true pixel colors for both the coarse and ﬁne renderings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2A9DD8-4B75-1A96-ACC7-61931539C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03" y="1061785"/>
                <a:ext cx="7888730" cy="523220"/>
              </a:xfrm>
              <a:prstGeom prst="rect">
                <a:avLst/>
              </a:prstGeom>
              <a:blipFill>
                <a:blip r:embed="rId3"/>
                <a:stretch>
                  <a:fillRect l="-232" t="-2326" r="-309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B8ED2-C55A-66C2-E612-0FD8DA9AF3D6}"/>
                  </a:ext>
                </a:extLst>
              </p:cNvPr>
              <p:cNvSpPr txBox="1"/>
              <p:nvPr/>
            </p:nvSpPr>
            <p:spPr>
              <a:xfrm>
                <a:off x="1084836" y="1736819"/>
                <a:ext cx="3644074" cy="5266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B8ED2-C55A-66C2-E612-0FD8DA9A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36" y="1736819"/>
                <a:ext cx="3644074" cy="526619"/>
              </a:xfrm>
              <a:prstGeom prst="rect">
                <a:avLst/>
              </a:prstGeom>
              <a:blipFill>
                <a:blip r:embed="rId4"/>
                <a:stretch>
                  <a:fillRect l="-9030" t="-145349" b="-20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4A86D-ECEE-CE03-56F6-B51D78ECF355}"/>
                  </a:ext>
                </a:extLst>
              </p:cNvPr>
              <p:cNvSpPr txBox="1"/>
              <p:nvPr/>
            </p:nvSpPr>
            <p:spPr>
              <a:xfrm>
                <a:off x="865703" y="2415252"/>
                <a:ext cx="4447556" cy="983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 is the set of rays in each batch,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 are the ground truth, coarse volume predicted, and fine volume predicted RGB colors for ray </a:t>
                </a:r>
                <a:r>
                  <a:rPr lang="en-US" dirty="0">
                    <a:latin typeface="Montserrat" panose="00000500000000000000" pitchFamily="2" charset="-52"/>
                  </a:rPr>
                  <a:t>r</a:t>
                </a:r>
                <a:r>
                  <a:rPr lang="en-US" sz="1400" b="0" i="0" u="none" strike="noStrike" baseline="0" dirty="0">
                    <a:latin typeface="Montserrat" panose="00000500000000000000" pitchFamily="2" charset="-52"/>
                  </a:rPr>
                  <a:t> respectively.</a:t>
                </a:r>
                <a:endParaRPr lang="en-US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E4A86D-ECEE-CE03-56F6-B51D78EC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03" y="2415252"/>
                <a:ext cx="4447556" cy="983603"/>
              </a:xfrm>
              <a:prstGeom prst="rect">
                <a:avLst/>
              </a:prstGeom>
              <a:blipFill>
                <a:blip r:embed="rId5"/>
                <a:stretch>
                  <a:fillRect l="-411" t="-123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07FD9BC-8F05-4666-E537-65BAAE790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896" y="1736819"/>
            <a:ext cx="3203537" cy="26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16129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902202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22278" y="97641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314264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description and solution overview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902202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90878" y="97641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314267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Emitted radiance, volume rendering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10350" y="2209861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 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22278" y="230153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2639409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Scene representation, radiance field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275650" y="2209859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690878" y="2301534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6275800" y="2639409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Encoding, sampling, implementation details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8F1B888E-4658-1334-6D38-CCBB07AA5D4E}"/>
              </a:ext>
            </a:extLst>
          </p:cNvPr>
          <p:cNvSpPr txBox="1">
            <a:spLocks/>
          </p:cNvSpPr>
          <p:nvPr/>
        </p:nvSpPr>
        <p:spPr>
          <a:xfrm>
            <a:off x="2314828" y="353888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Architecture</a:t>
            </a:r>
            <a:endParaRPr lang="en-US" dirty="0"/>
          </a:p>
        </p:txBody>
      </p:sp>
      <p:sp>
        <p:nvSpPr>
          <p:cNvPr id="3" name="Google Shape;205;p32">
            <a:extLst>
              <a:ext uri="{FF2B5EF4-FFF2-40B4-BE49-F238E27FC236}">
                <a16:creationId xmlns:a16="http://schemas.microsoft.com/office/drawing/2014/main" id="{CC49B878-AECA-2346-E392-2A390AE288CD}"/>
              </a:ext>
            </a:extLst>
          </p:cNvPr>
          <p:cNvSpPr txBox="1">
            <a:spLocks/>
          </p:cNvSpPr>
          <p:nvPr/>
        </p:nvSpPr>
        <p:spPr>
          <a:xfrm>
            <a:off x="722278" y="3630562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ontserrat"/>
              <a:buNone/>
              <a:defRPr sz="7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/>
              <a:t>03</a:t>
            </a:r>
          </a:p>
        </p:txBody>
      </p:sp>
      <p:sp>
        <p:nvSpPr>
          <p:cNvPr id="4" name="Google Shape;206;p32">
            <a:extLst>
              <a:ext uri="{FF2B5EF4-FFF2-40B4-BE49-F238E27FC236}">
                <a16:creationId xmlns:a16="http://schemas.microsoft.com/office/drawing/2014/main" id="{96C05814-3818-7D5C-995D-BCAF6FE1F9A7}"/>
              </a:ext>
            </a:extLst>
          </p:cNvPr>
          <p:cNvSpPr txBox="1">
            <a:spLocks/>
          </p:cNvSpPr>
          <p:nvPr/>
        </p:nvSpPr>
        <p:spPr>
          <a:xfrm>
            <a:off x="2314828" y="3968437"/>
            <a:ext cx="21504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Input/output vectors, hidden layers, skip connections, etc.</a:t>
            </a:r>
          </a:p>
          <a:p>
            <a:pPr marL="0" indent="0"/>
            <a:endParaRPr lang="en-US" dirty="0"/>
          </a:p>
        </p:txBody>
      </p:sp>
      <p:sp>
        <p:nvSpPr>
          <p:cNvPr id="5" name="Google Shape;207;p32">
            <a:extLst>
              <a:ext uri="{FF2B5EF4-FFF2-40B4-BE49-F238E27FC236}">
                <a16:creationId xmlns:a16="http://schemas.microsoft.com/office/drawing/2014/main" id="{A67CC853-B082-0E8E-1B01-D591441B0BC6}"/>
              </a:ext>
            </a:extLst>
          </p:cNvPr>
          <p:cNvSpPr txBox="1">
            <a:spLocks/>
          </p:cNvSpPr>
          <p:nvPr/>
        </p:nvSpPr>
        <p:spPr>
          <a:xfrm>
            <a:off x="6280128" y="353888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Evaluation</a:t>
            </a:r>
          </a:p>
        </p:txBody>
      </p:sp>
      <p:sp>
        <p:nvSpPr>
          <p:cNvPr id="6" name="Google Shape;208;p32">
            <a:extLst>
              <a:ext uri="{FF2B5EF4-FFF2-40B4-BE49-F238E27FC236}">
                <a16:creationId xmlns:a16="http://schemas.microsoft.com/office/drawing/2014/main" id="{D25E4532-D913-E485-7EAA-5F1D8ACB5F25}"/>
              </a:ext>
            </a:extLst>
          </p:cNvPr>
          <p:cNvSpPr txBox="1">
            <a:spLocks/>
          </p:cNvSpPr>
          <p:nvPr/>
        </p:nvSpPr>
        <p:spPr>
          <a:xfrm>
            <a:off x="4690878" y="3630562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ontserrat"/>
              <a:buNone/>
              <a:defRPr sz="7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06</a:t>
            </a:r>
          </a:p>
        </p:txBody>
      </p:sp>
      <p:sp>
        <p:nvSpPr>
          <p:cNvPr id="7" name="Google Shape;209;p32">
            <a:extLst>
              <a:ext uri="{FF2B5EF4-FFF2-40B4-BE49-F238E27FC236}">
                <a16:creationId xmlns:a16="http://schemas.microsoft.com/office/drawing/2014/main" id="{1E260DAA-2914-D02F-AA1F-F398632FB15F}"/>
              </a:ext>
            </a:extLst>
          </p:cNvPr>
          <p:cNvSpPr txBox="1">
            <a:spLocks/>
          </p:cNvSpPr>
          <p:nvPr/>
        </p:nvSpPr>
        <p:spPr>
          <a:xfrm>
            <a:off x="6280278" y="3968437"/>
            <a:ext cx="21504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Result comparison, conclusions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Description of the addressed problem and overview of the applied approach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1"/>
          </p:nvPr>
        </p:nvSpPr>
        <p:spPr>
          <a:xfrm>
            <a:off x="2660650" y="2142600"/>
            <a:ext cx="5389125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paper addresses a longstanding problem in computer vision and graphics, namely </a:t>
            </a:r>
            <a:r>
              <a:rPr lang="en-US" b="1" dirty="0"/>
              <a:t>novel view synthesis</a:t>
            </a:r>
            <a:r>
              <a:rPr lang="en-US" dirty="0"/>
              <a:t>.</a:t>
            </a:r>
            <a:endParaRPr lang="ru-RU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/>
            </a:br>
            <a:r>
              <a:rPr lang="en-US" dirty="0"/>
              <a:t>Given a collection of</a:t>
            </a:r>
            <a:r>
              <a:rPr lang="ru-RU" dirty="0"/>
              <a:t> </a:t>
            </a:r>
            <a:br>
              <a:rPr lang="en-US" dirty="0"/>
            </a:br>
            <a:r>
              <a:rPr lang="en-US" dirty="0"/>
              <a:t>input images we want to generate new views of the same scene from camera positions which do not appear in the input data.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Approach</a:t>
            </a:r>
            <a:endParaRPr dirty="0"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13226" y="2304993"/>
            <a:ext cx="5035113" cy="1638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NeRF method works by learning “radiance field” of a scene from each viewpoint by using differentiable volumetric rendering and minimizing a pixel-level photometric loss.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neural network is used to represent the radiance field.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859118"/>
            <a:ext cx="4487425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NeRF: Neural Radiance Fields</a:t>
            </a:r>
            <a:endParaRPr dirty="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07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1FFDA27-925F-BC53-81BD-3B2765062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322121"/>
              </p:ext>
            </p:extLst>
          </p:nvPr>
        </p:nvGraphicFramePr>
        <p:xfrm>
          <a:off x="4626257" y="1271382"/>
          <a:ext cx="3438525" cy="34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438720" imgH="3438720" progId="">
                  <p:embed/>
                </p:oleObj>
              </mc:Choice>
              <mc:Fallback>
                <p:oleObj r:id="rId3" imgW="3438720" imgH="3438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6257" y="1271382"/>
                        <a:ext cx="3438525" cy="343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Synthesis</a:t>
            </a:r>
            <a:endParaRPr dirty="0"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1049126" y="1072238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0" dirty="0">
                <a:solidFill>
                  <a:schemeClr val="tx1"/>
                </a:solidFill>
              </a:rPr>
              <a:t>Input images</a:t>
            </a:r>
            <a:endParaRPr sz="1400" b="0" dirty="0">
              <a:solidFill>
                <a:schemeClr val="tx1"/>
              </a:solidFill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5214669" y="1067082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b="0" dirty="0">
                <a:solidFill>
                  <a:schemeClr val="tx1"/>
                </a:solidFill>
              </a:rPr>
              <a:t>Optimize NeRF</a:t>
            </a:r>
            <a:endParaRPr sz="14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D8496-D6D5-0DC2-8238-A43B936F8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00" y="1595129"/>
            <a:ext cx="2924352" cy="2945166"/>
          </a:xfrm>
          <a:prstGeom prst="rect">
            <a:avLst/>
          </a:prstGeom>
        </p:spPr>
      </p:pic>
      <p:sp>
        <p:nvSpPr>
          <p:cNvPr id="15" name="Google Shape;882;p69">
            <a:extLst>
              <a:ext uri="{FF2B5EF4-FFF2-40B4-BE49-F238E27FC236}">
                <a16:creationId xmlns:a16="http://schemas.microsoft.com/office/drawing/2014/main" id="{5796DF68-A4AD-DB9E-1083-8C19E694FA30}"/>
              </a:ext>
            </a:extLst>
          </p:cNvPr>
          <p:cNvSpPr/>
          <p:nvPr/>
        </p:nvSpPr>
        <p:spPr>
          <a:xfrm>
            <a:off x="4074292" y="2946823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882;p69">
            <a:extLst>
              <a:ext uri="{FF2B5EF4-FFF2-40B4-BE49-F238E27FC236}">
                <a16:creationId xmlns:a16="http://schemas.microsoft.com/office/drawing/2014/main" id="{5650B2C8-28E0-FF87-DF88-D56051CE676C}"/>
              </a:ext>
            </a:extLst>
          </p:cNvPr>
          <p:cNvSpPr/>
          <p:nvPr/>
        </p:nvSpPr>
        <p:spPr>
          <a:xfrm>
            <a:off x="8175470" y="2888435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89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Object 339">
            <a:extLst>
              <a:ext uri="{FF2B5EF4-FFF2-40B4-BE49-F238E27FC236}">
                <a16:creationId xmlns:a16="http://schemas.microsoft.com/office/drawing/2014/main" id="{849CC159-23C9-07AA-4F9A-C10C70B34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081724"/>
              </p:ext>
            </p:extLst>
          </p:nvPr>
        </p:nvGraphicFramePr>
        <p:xfrm>
          <a:off x="836614" y="1428698"/>
          <a:ext cx="3392487" cy="339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91920" imgH="3391920" progId="">
                  <p:embed/>
                </p:oleObj>
              </mc:Choice>
              <mc:Fallback>
                <p:oleObj r:id="rId3" imgW="3391920" imgH="3391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614" y="1428698"/>
                        <a:ext cx="3392487" cy="339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Synthesis</a:t>
            </a:r>
            <a:endParaRPr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2737774" y="1058198"/>
            <a:ext cx="3805902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sz="1400" b="0" dirty="0">
                <a:solidFill>
                  <a:schemeClr val="tx1"/>
                </a:solidFill>
              </a:rPr>
              <a:t>Render new views</a:t>
            </a:r>
            <a:endParaRPr sz="1400" b="0" dirty="0">
              <a:solidFill>
                <a:schemeClr val="tx1"/>
              </a:solidFill>
            </a:endParaRPr>
          </a:p>
        </p:txBody>
      </p:sp>
      <p:sp>
        <p:nvSpPr>
          <p:cNvPr id="334" name="Google Shape;882;p69">
            <a:extLst>
              <a:ext uri="{FF2B5EF4-FFF2-40B4-BE49-F238E27FC236}">
                <a16:creationId xmlns:a16="http://schemas.microsoft.com/office/drawing/2014/main" id="{5650B2C8-28E0-FF87-DF88-D56051CE676C}"/>
              </a:ext>
            </a:extLst>
          </p:cNvPr>
          <p:cNvSpPr/>
          <p:nvPr/>
        </p:nvSpPr>
        <p:spPr>
          <a:xfrm>
            <a:off x="752707" y="2986384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41" name="Object 340">
            <a:extLst>
              <a:ext uri="{FF2B5EF4-FFF2-40B4-BE49-F238E27FC236}">
                <a16:creationId xmlns:a16="http://schemas.microsoft.com/office/drawing/2014/main" id="{714051BD-E944-A21B-91BA-DE52F2A0B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86098"/>
              </p:ext>
            </p:extLst>
          </p:nvPr>
        </p:nvGraphicFramePr>
        <p:xfrm>
          <a:off x="5056188" y="1466798"/>
          <a:ext cx="3155950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55760" imgH="3155760" progId="">
                  <p:embed/>
                </p:oleObj>
              </mc:Choice>
              <mc:Fallback>
                <p:oleObj r:id="rId5" imgW="3155760" imgH="315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6188" y="1466798"/>
                        <a:ext cx="3155950" cy="315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NeRF scene representation and </a:t>
            </a:r>
            <a:r>
              <a:rPr lang="it-IT" dirty="0">
                <a:solidFill>
                  <a:schemeClr val="dk1"/>
                </a:solidFill>
              </a:rPr>
              <a:t>radiance field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048816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On-screen Show (16:9)</PresentationFormat>
  <Paragraphs>126</Paragraphs>
  <Slides>25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Montserrat</vt:lpstr>
      <vt:lpstr>Fira Sans Extra Condensed Medium</vt:lpstr>
      <vt:lpstr>Quicksand Medium</vt:lpstr>
      <vt:lpstr>Management Consulting Toolkit by Slidesgo</vt:lpstr>
      <vt:lpstr>Neural  Radiance Fields</vt:lpstr>
      <vt:lpstr>based on paper NeRF: Representing Scenes As Neural Radiance Fields For View Synthesis, ECCV 2020</vt:lpstr>
      <vt:lpstr>Outline</vt:lpstr>
      <vt:lpstr>Introduction</vt:lpstr>
      <vt:lpstr>The Problem</vt:lpstr>
      <vt:lpstr>The Approach</vt:lpstr>
      <vt:lpstr>View Synthesis</vt:lpstr>
      <vt:lpstr>View Synthesis</vt:lpstr>
      <vt:lpstr>Method</vt:lpstr>
      <vt:lpstr>Scene Representation</vt:lpstr>
      <vt:lpstr>Scene Representation</vt:lpstr>
      <vt:lpstr>Generating View via Radiance Field</vt:lpstr>
      <vt:lpstr>Method Intro by Matthew Tancik</vt:lpstr>
      <vt:lpstr>Architecture</vt:lpstr>
      <vt:lpstr>Network Architecture</vt:lpstr>
      <vt:lpstr>Network Architecture</vt:lpstr>
      <vt:lpstr>Process</vt:lpstr>
      <vt:lpstr>Volume Rendering with Radiance Fields</vt:lpstr>
      <vt:lpstr>Volume Rendering with Radiance Fields</vt:lpstr>
      <vt:lpstr>View-dependent Emitted Radiance</vt:lpstr>
      <vt:lpstr>Quality</vt:lpstr>
      <vt:lpstr>Positional Encoding</vt:lpstr>
      <vt:lpstr>Positional Encoding</vt:lpstr>
      <vt:lpstr>Hierarchical Volume Sampling</vt:lpstr>
      <vt:lpstr>Implementation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2024-01-10T17:31:44Z</dcterms:modified>
</cp:coreProperties>
</file>